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.gif" ContentType="image/gif"/>
  <Override PartName="/ppt/media/image2.png" ContentType="image/png"/>
  <Override PartName="/ppt/media/image3.jpeg" ContentType="image/jpeg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26.xml.rels" ContentType="application/vnd.openxmlformats-package.relationships+xml"/>
  <Override PartName="/ppt/slides/_rels/slide13.xml.rels" ContentType="application/vnd.openxmlformats-package.relationships+xml"/>
  <Override PartName="/ppt/slides/_rels/slide25.xml.rels" ContentType="application/vnd.openxmlformats-package.relationships+xml"/>
  <Override PartName="/ppt/slides/_rels/slide1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2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24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notesSlides/notesSlide7.xml" ContentType="application/vnd.openxmlformats-officedocument.presentationml.notesSlide+xml"/>
  <Override PartName="/ppt/notesSlides/_rels/notesSlide19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7.xml.rels" ContentType="application/vnd.openxmlformats-package.relationships+xml"/>
  <Override PartName="/ppt/notesSlides/notesSlide11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presProps" Target="presProps.xml"/>
</Relationships>
</file>

<file path=ppt/media/image1.gif>
</file>

<file path=ppt/media/image2.pn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ldImg"/>
          </p:nvPr>
        </p:nvSpPr>
        <p:spPr>
          <a:xfrm>
            <a:off x="1107000" y="812520"/>
            <a:ext cx="5345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Cambria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Cambria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dt" idx="5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Cambria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Cambria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22" name="PlaceHolder 5"/>
          <p:cNvSpPr>
            <a:spLocks noGrp="1"/>
          </p:cNvSpPr>
          <p:nvPr>
            <p:ph type="ftr" idx="6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Cambria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Cambria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23" name="PlaceHolder 6"/>
          <p:cNvSpPr>
            <a:spLocks noGrp="1"/>
          </p:cNvSpPr>
          <p:nvPr>
            <p:ph type="sldNum" idx="7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Cambria"/>
              </a:defRPr>
            </a:lvl1pPr>
          </a:lstStyle>
          <a:p>
            <a:pPr indent="0" algn="r">
              <a:buNone/>
            </a:pPr>
            <a:fld id="{5CD9B3FE-3C40-4DA3-9327-24C11D4F5448}" type="slidenum">
              <a:rPr b="0" lang="en-US" sz="1400" spc="-1" strike="noStrike">
                <a:solidFill>
                  <a:srgbClr val="000000"/>
                </a:solidFill>
                <a:latin typeface="Cambri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ambria"/>
              </a:rPr>
              <a:t>Show wireshark</a:t>
            </a: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ambria"/>
              </a:rPr>
              <a:t>Run the simulation again, this time give the NSA and the hacker cards out</a:t>
            </a: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ambria"/>
              </a:rPr>
              <a:t>Run the simulation again, this time give the NSA and the hacker cards out</a:t>
            </a: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ambria"/>
              </a:rPr>
              <a:t>Break into groups if there is time - otherwise just discuss</a:t>
            </a: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  <a:p>
            <a:pPr marL="216000" indent="-216000">
              <a:lnSpc>
                <a:spcPct val="100000"/>
              </a:lnSpc>
              <a:buNone/>
            </a:pP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  <a:p>
            <a:pPr marL="216000" indent="-21600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ambria"/>
              </a:rPr>
              <a:t>Facebook makes a bunch of open locks available. User A can put a lock and a key in a box, and lock it with FB's lock, sure that only FB will be able to open it. After that, both of them can use the lock that is inside.</a:t>
            </a: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  <a:p>
            <a:pPr marL="216000" indent="-216000">
              <a:lnSpc>
                <a:spcPct val="100000"/>
              </a:lnSpc>
              <a:buNone/>
            </a:pP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  <a:p>
            <a:pPr marL="216000" indent="-21600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ambria"/>
              </a:rPr>
              <a:t>How does FB know that it's User A? They send their username and password in the first locked box</a:t>
            </a: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ambria"/>
              </a:rPr>
              <a:t>Instead of the CIA, pretend that this node in the middle is a despotic government that wants to know who visits an anti-government site. Could they do that?</a:t>
            </a: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  <a:p>
            <a:pPr marL="216000" indent="-216000">
              <a:lnSpc>
                <a:spcPct val="100000"/>
              </a:lnSpc>
              <a:buNone/>
            </a:pP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  <a:p>
            <a:pPr marL="216000" indent="-216000">
              <a:lnSpc>
                <a:spcPct val="100000"/>
              </a:lnSpc>
              <a:buNone/>
            </a:pP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-216000"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000000"/>
                </a:solidFill>
                <a:latin typeface="Cambria"/>
              </a:rPr>
              <a:t>Show traceroute here</a:t>
            </a:r>
            <a:endParaRPr b="0" lang="en-US" sz="11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46C78A8-3F62-46C6-88B6-51CA831877C5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41A96F-0E83-4F2A-A710-172096465062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1B61002-71DD-489F-945B-B68370645CB9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F261640-84C9-424C-BCDD-9CBF6E1F9914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10"/>
          <p:cNvSpPr/>
          <p:nvPr/>
        </p:nvSpPr>
        <p:spPr>
          <a:xfrm>
            <a:off x="80640" y="2651040"/>
            <a:ext cx="8982360" cy="2411280"/>
          </a:xfrm>
          <a:prstGeom prst="rect">
            <a:avLst/>
          </a:prstGeom>
          <a:solidFill>
            <a:srgbClr val="5e2b9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Cambria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486000" y="264600"/>
            <a:ext cx="8183520" cy="147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sldNum" idx="1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>
              <a:lnSpc>
                <a:spcPct val="100000"/>
              </a:lnSpc>
              <a:buNone/>
              <a:defRPr b="0" lang="en-US" sz="1400" spc="-1" strike="noStrike">
                <a:solidFill>
                  <a:srgbClr val="ffffff"/>
                </a:solidFill>
                <a:latin typeface="Arial"/>
                <a:ea typeface="Arial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0F09C84B-C1F2-4D31-8FBA-CA150846B379}" type="slidenum">
              <a:rPr b="0" lang="en-US" sz="1400" spc="-1" strike="noStrike">
                <a:solidFill>
                  <a:srgbClr val="ffffff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0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7" name="Shape 61"/>
          <p:cNvSpPr/>
          <p:nvPr/>
        </p:nvSpPr>
        <p:spPr>
          <a:xfrm>
            <a:off x="0" y="4665600"/>
            <a:ext cx="9143640" cy="477720"/>
          </a:xfrm>
          <a:prstGeom prst="rect">
            <a:avLst/>
          </a:prstGeom>
          <a:solidFill>
            <a:srgbClr val="611bb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Cambria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sldNum" idx="2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ffffff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00D6F1F-9782-428C-B2BA-91EEA3BE6D35}" type="slidenum">
              <a:rPr b="0" lang="en-US" sz="1000" spc="-1" strike="noStrike">
                <a:solidFill>
                  <a:srgbClr val="ffffff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55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rgbClr val="611bb8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US" sz="1400" spc="-1" strike="noStrike">
              <a:solidFill>
                <a:srgbClr val="ffffff"/>
              </a:solidFill>
              <a:latin typeface="Cambria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sldNum" idx="3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0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A81F312-4F09-43F1-89FB-AB97EA050C84}" type="slidenum"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title"/>
          </p:nvPr>
        </p:nvSpPr>
        <p:spPr>
          <a:xfrm>
            <a:off x="811800" y="799560"/>
            <a:ext cx="6458040" cy="14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811800" y="2432160"/>
            <a:ext cx="6458040" cy="2037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7121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ldNum" idx="4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5E0394E6-546D-403C-BF62-7F33BBBBD333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gif"/><Relationship Id="rId2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86000" y="264600"/>
            <a:ext cx="8183520" cy="147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000000"/>
                </a:solidFill>
                <a:latin typeface="Raleway"/>
                <a:ea typeface="Raleway"/>
              </a:rPr>
              <a:t>How the Internet Works</a:t>
            </a:r>
            <a:br>
              <a:rPr sz="4200"/>
            </a:br>
            <a:br>
              <a:rPr sz="4200"/>
            </a:br>
            <a:r>
              <a:rPr b="1" lang="en-US" sz="4200" spc="-1" strike="noStrike">
                <a:solidFill>
                  <a:srgbClr val="000000"/>
                </a:solidFill>
                <a:latin typeface="Raleway"/>
                <a:ea typeface="Raleway"/>
              </a:rPr>
              <a:t>Just use the slides at 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ubTitle"/>
          </p:nvPr>
        </p:nvSpPr>
        <p:spPr>
          <a:xfrm>
            <a:off x="486000" y="1738080"/>
            <a:ext cx="8183520" cy="86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7f7f7f"/>
                </a:solidFill>
                <a:latin typeface="Source Sans Pro"/>
                <a:ea typeface="Source Sans Pro"/>
              </a:rPr>
              <a:t>https://docs.google.com/presentation/d/1QmZzGbiDX5dG8bLr-xDYyuFuiPup0O6qpMPcFGCL1fs/edit#slide=id.g1b9c293fb7_0_429</a:t>
            </a:r>
            <a:endParaRPr b="0" lang="en-US" sz="2400" spc="-1" strike="noStrike">
              <a:solidFill>
                <a:srgbClr val="000000"/>
              </a:solidFill>
              <a:latin typeface="Cambria"/>
            </a:endParaRPr>
          </a:p>
          <a:p>
            <a:pPr indent="0">
              <a:lnSpc>
                <a:spcPct val="100000"/>
              </a:lnSpc>
              <a:buNone/>
            </a:pPr>
            <a:endParaRPr b="0" lang="en-US" sz="2400" spc="-1" strike="noStrike">
              <a:solidFill>
                <a:srgbClr val="000000"/>
              </a:solidFill>
              <a:latin typeface="Cambria"/>
            </a:endParaRPr>
          </a:p>
          <a:p>
            <a:pPr indent="0"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7f7f7f"/>
                </a:solidFill>
                <a:latin typeface="Source Sans Pro"/>
                <a:ea typeface="Source Sans Pro"/>
              </a:rPr>
              <a:t>Packets, TCP, SSL, proxies, and security</a:t>
            </a:r>
            <a:endParaRPr b="0" lang="en-US" sz="24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Transport Layer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In groups of 4-5, discuss: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How could we fix the problem of broken/missing routers?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Remember: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No router or endpoint can tell whether another will stop working.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Messages are really just "copies" - and can be sent multiple times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How TCP works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Solves 2 problems: transportation and assembly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Each packet is numbered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When a node receives a packet, it sends back an ACK (acknowledgement) iff it received all of the previous packets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If it receives a packet out of order, it resends the last ACK to notify that a packet was lost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Sending nodes then resend the packet again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Once all packets are received, they can be assembled based on the numbering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Note: TCP guarantees that all packets are received; other protocols like UDP prioritize speed over completeness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Uploading a Picture, now with ACKs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Security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User A requests User B's photo on Instagram, but they aren't friends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What happens?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Server-side Security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The server makes decisions about who gets what data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Authentication: You are who you say you are (usernames and passwords)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Session cookies store authentication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Authorization: You are allowed to see what you requested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Downloading a cat, with cookies!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Is Server-side Security all we need?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Is Server-side Security all we need?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What were the vulnerabilities?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How could we avoid them?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SSL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"HTTPS" sites use SSL to secure communications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If two nodes had a box and two locks, how could they send messages privately?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Is there a way to know who sent each message, and to be sure that no one else saw or copied it along the way?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One More Problem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There is still one problem with this system that we haven't solved. What is it?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The addresses on an envelope can be compromising, even if you don't know what's in it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What are some potential solutions?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82"/>
          <p:cNvSpPr/>
          <p:nvPr/>
        </p:nvSpPr>
        <p:spPr>
          <a:xfrm>
            <a:off x="181080" y="181080"/>
            <a:ext cx="8795160" cy="4780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11800" y="799560"/>
            <a:ext cx="6458040" cy="14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611bb8"/>
                </a:solidFill>
                <a:latin typeface="Raleway"/>
                <a:ea typeface="Raleway"/>
              </a:rPr>
              <a:t>What is the Internet?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11800" y="2432160"/>
            <a:ext cx="6458040" cy="203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Proxies, VPN, and Tor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Proxies - deal between you and a router to rewrite the "return" address to their address, and then forward packets back to you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VPN - similar to a proxy, but traffic is encrypted before it's sent to the proxy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Tor - many proxies in the middle, with a random route chosen between them, and multiple layers of encryption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The Secure Internet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Other Internet Tech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With our intuitive understanding of how the underlying internet works, we can grasp how these work: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DDOS - lots of users sending requests at the same time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HTTP - how the user's computer knows how to display and interact with data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More Layers!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From Wikipedia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2" name="Shape 225" descr=""/>
          <p:cNvPicPr/>
          <p:nvPr/>
        </p:nvPicPr>
        <p:blipFill>
          <a:blip r:embed="rId1"/>
          <a:stretch/>
        </p:blipFill>
        <p:spPr>
          <a:xfrm>
            <a:off x="1826280" y="1074600"/>
            <a:ext cx="4961160" cy="3470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The Final Problem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There is still a major security flaw with the modern Internet, that even Tor can't solve</a:t>
            </a:r>
            <a:br>
              <a:rPr sz="1600"/>
            </a:b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236" descr=""/>
          <p:cNvPicPr/>
          <p:nvPr/>
        </p:nvPicPr>
        <p:blipFill>
          <a:blip r:embed="rId1"/>
          <a:stretch/>
        </p:blipFill>
        <p:spPr>
          <a:xfrm>
            <a:off x="1994760" y="562680"/>
            <a:ext cx="5154120" cy="3865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PEBCAC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Instead of attacking the infrastructure or protocols, attackers focus on people.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How might we use the structure of the internet to help with problems like: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Fake accounts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Spam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Phishing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Etc.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89"/>
          <p:cNvSpPr/>
          <p:nvPr/>
        </p:nvSpPr>
        <p:spPr>
          <a:xfrm>
            <a:off x="181080" y="181080"/>
            <a:ext cx="8795160" cy="47808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11800" y="799560"/>
            <a:ext cx="6458040" cy="14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611bb8"/>
                </a:solidFill>
                <a:latin typeface="Raleway"/>
                <a:ea typeface="Raleway"/>
              </a:rPr>
              <a:t>What is the Internet?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811800" y="2432160"/>
            <a:ext cx="6458040" cy="203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"The internet is a copy machine. At its most foundational level, it copies every action, every character, every thought we make while we ride upon it."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- Kevin Kelly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Message Passing Activity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Instagram Server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2 Users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Everyone else is a router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Message Passing Activity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Router Rules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Can only have one envelope at a time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Must pass the envelope to a neighbor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No talking!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Round 2: Making things more interesting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How do you download a picture from Instagram?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How can the system deal with disruption?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How this works on the Internet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Information is broken into packets, and addressed with a header (IP Address)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Packets are sent to routers, who send them to other routers they are connected to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Finally, the packets reach their destination, and are assembled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Different packets may take different routes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Source Sans Pro"/>
              <a:buChar char="-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Traceroute shows the path taken to get from A to B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599"/>
              </a:spcAft>
              <a:buNone/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Shape 133" descr=""/>
          <p:cNvPicPr/>
          <p:nvPr/>
        </p:nvPicPr>
        <p:blipFill>
          <a:blip r:embed="rId1"/>
          <a:stretch/>
        </p:blipFill>
        <p:spPr>
          <a:xfrm>
            <a:off x="362880" y="452880"/>
            <a:ext cx="7533000" cy="4237200"/>
          </a:xfrm>
          <a:prstGeom prst="rect">
            <a:avLst/>
          </a:prstGeom>
          <a:ln w="0">
            <a:noFill/>
          </a:ln>
        </p:spPr>
      </p:pic>
      <p:sp>
        <p:nvSpPr>
          <p:cNvPr id="41" name="Shape 134"/>
          <p:cNvSpPr/>
          <p:nvPr/>
        </p:nvSpPr>
        <p:spPr>
          <a:xfrm>
            <a:off x="578880" y="4780080"/>
            <a:ext cx="5076000" cy="45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From https://en.wikipedia.org/wiki/Packet_switching</a:t>
            </a:r>
            <a:endParaRPr b="0" lang="en-US" sz="1400" spc="-1" strike="noStrike">
              <a:solidFill>
                <a:srgbClr val="000000"/>
              </a:solidFill>
              <a:latin typeface="Cambria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49200" y="334440"/>
            <a:ext cx="7406640" cy="662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611bb8"/>
                </a:solidFill>
                <a:latin typeface="Raleway"/>
                <a:ea typeface="Raleway"/>
              </a:rPr>
              <a:t>Questions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349200" y="1147320"/>
            <a:ext cx="7406640" cy="3172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What information did routers need?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How did you deal with broken nodes or congestion?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Who decided to change the path you used?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228240">
              <a:lnSpc>
                <a:spcPct val="100000"/>
              </a:lnSpc>
              <a:spcAft>
                <a:spcPts val="1599"/>
              </a:spcAft>
              <a:buClr>
                <a:srgbClr val="000000"/>
              </a:buClr>
              <a:buFont typeface="OpenSymbol"/>
              <a:buAutoNum type="arabicPeriod"/>
            </a:pPr>
            <a:r>
              <a:rPr b="0" lang="en-US" sz="16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What problems did we have?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>Jeremy Foote</cp:lastModifiedBy>
  <dcterms:modified xsi:type="dcterms:W3CDTF">2021-11-17T15:55:00Z</dcterms:modified>
  <cp:revision>2</cp:revision>
  <dc:subject/>
  <dc:title/>
</cp:coreProperties>
</file>